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  <p:sldMasterId id="2147483702" r:id="rId2"/>
    <p:sldMasterId id="2147483715" r:id="rId3"/>
    <p:sldMasterId id="2147483728" r:id="rId4"/>
    <p:sldMasterId id="2147483741" r:id="rId5"/>
    <p:sldMasterId id="2147483754" r:id="rId6"/>
    <p:sldMasterId id="2147483780" r:id="rId7"/>
    <p:sldMasterId id="2147483793" r:id="rId8"/>
  </p:sldMasterIdLst>
  <p:notesMasterIdLst>
    <p:notesMasterId r:id="rId49"/>
  </p:notesMasterIdLst>
  <p:sldIdLst>
    <p:sldId id="256" r:id="rId9"/>
    <p:sldId id="257" r:id="rId10"/>
    <p:sldId id="258" r:id="rId11"/>
    <p:sldId id="288" r:id="rId12"/>
    <p:sldId id="259" r:id="rId13"/>
    <p:sldId id="260" r:id="rId14"/>
    <p:sldId id="297" r:id="rId15"/>
    <p:sldId id="261" r:id="rId16"/>
    <p:sldId id="262" r:id="rId17"/>
    <p:sldId id="298" r:id="rId18"/>
    <p:sldId id="263" r:id="rId19"/>
    <p:sldId id="264" r:id="rId20"/>
    <p:sldId id="299" r:id="rId21"/>
    <p:sldId id="265" r:id="rId22"/>
    <p:sldId id="266" r:id="rId23"/>
    <p:sldId id="301" r:id="rId24"/>
    <p:sldId id="287" r:id="rId25"/>
    <p:sldId id="275" r:id="rId26"/>
    <p:sldId id="283" r:id="rId27"/>
    <p:sldId id="300" r:id="rId28"/>
    <p:sldId id="281" r:id="rId29"/>
    <p:sldId id="267" r:id="rId30"/>
    <p:sldId id="285" r:id="rId31"/>
    <p:sldId id="284" r:id="rId32"/>
    <p:sldId id="282" r:id="rId33"/>
    <p:sldId id="268" r:id="rId34"/>
    <p:sldId id="280" r:id="rId35"/>
    <p:sldId id="269" r:id="rId36"/>
    <p:sldId id="304" r:id="rId37"/>
    <p:sldId id="308" r:id="rId38"/>
    <p:sldId id="286" r:id="rId39"/>
    <p:sldId id="278" r:id="rId40"/>
    <p:sldId id="307" r:id="rId41"/>
    <p:sldId id="305" r:id="rId42"/>
    <p:sldId id="271" r:id="rId43"/>
    <p:sldId id="306" r:id="rId44"/>
    <p:sldId id="303" r:id="rId45"/>
    <p:sldId id="272" r:id="rId46"/>
    <p:sldId id="276" r:id="rId47"/>
    <p:sldId id="274" r:id="rId4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3" autoAdjust="0"/>
    <p:restoredTop sz="91440" autoAdjust="0"/>
  </p:normalViewPr>
  <p:slideViewPr>
    <p:cSldViewPr snapToGrid="0">
      <p:cViewPr varScale="1">
        <p:scale>
          <a:sx n="79" d="100"/>
          <a:sy n="79" d="100"/>
        </p:scale>
        <p:origin x="-638" y="-7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319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포브스</a:t>
            </a:r>
            <a:r>
              <a:rPr lang="en-US" altLang="ko-KR"/>
              <a:t>,</a:t>
            </a:r>
            <a:r>
              <a:rPr lang="ko-KR" altLang="en-US"/>
              <a:t>메트로 자료찾아보고 추가하기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사용자 추천시스템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1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49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760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67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161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310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686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1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446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016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21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66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230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353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707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678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6367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240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160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6616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047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0722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02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5088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3121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1385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51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21317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83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0234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7323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46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8442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6714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323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50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3925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6486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42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543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9788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9802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82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3201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9357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0554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3723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912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0691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2264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391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52087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32324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29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4625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347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0182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97000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2075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7055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507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2387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9498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2914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8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7009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850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047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161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3057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89176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6906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2722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8475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6848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7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6780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06067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3292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5858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2362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5328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0085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4651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064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2652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0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/>
              <a:t>2020-06-11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975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5621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2970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786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138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15881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FC74-BCF9-4D2F-93BF-D1053BDA4388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468C-CCE9-4121-BCDF-E4E72CA4036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0375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4029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C12EFC74-BCF9-4D2F-93BF-D1053BDA4388}" type="datetime1">
              <a:rPr lang="ko-KR" altLang="en-US"/>
              <a:pPr lvl="0">
                <a:defRPr/>
              </a:pPr>
              <a:t>2020-06-11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9B04468C-CCE9-4121-BCDF-E4E72CA4036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2EFC74-BCF9-4D2F-93BF-D1053BDA4388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04468C-CCE9-4121-BCDF-E4E72CA4036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81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2EFC74-BCF9-4D2F-93BF-D1053BDA4388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04468C-CCE9-4121-BCDF-E4E72CA4036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515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2EFC74-BCF9-4D2F-93BF-D1053BDA4388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04468C-CCE9-4121-BCDF-E4E72CA4036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8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2EFC74-BCF9-4D2F-93BF-D1053BDA4388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04468C-CCE9-4121-BCDF-E4E72CA4036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639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2EFC74-BCF9-4D2F-93BF-D1053BDA4388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04468C-CCE9-4121-BCDF-E4E72CA4036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0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2EFC74-BCF9-4D2F-93BF-D1053BDA4388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04468C-CCE9-4121-BCDF-E4E72CA4036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4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2EFC74-BCF9-4D2F-93BF-D1053BDA4388}" type="datetime1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B04468C-CCE9-4121-BCDF-E4E72CA40364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90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852434" y="1268327"/>
            <a:ext cx="6487131" cy="4321346"/>
            <a:chOff x="3433483" y="1474988"/>
            <a:chExt cx="5638800" cy="3756238"/>
          </a:xfrm>
        </p:grpSpPr>
        <p:sp>
          <p:nvSpPr>
            <p:cNvPr id="4" name="자유형 3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519055" y="2084256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826435" y="4236329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8231773" y="4665549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845991" y="1719149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7501468" y="5143182"/>
              <a:ext cx="495091" cy="88044"/>
              <a:chOff x="7501468" y="5331072"/>
              <a:chExt cx="495091" cy="88044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7924559" y="534711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7818787" y="5343105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080661" y="1474988"/>
              <a:ext cx="283546" cy="80022"/>
              <a:chOff x="7501468" y="5331072"/>
              <a:chExt cx="283546" cy="8002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3043433" y="2627618"/>
            <a:ext cx="7686282" cy="1275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5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      필마단창</a:t>
            </a:r>
            <a:r>
              <a:rPr lang="en-US" altLang="ko-KR" sz="35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(</a:t>
            </a:r>
            <a:r>
              <a:rPr lang="ko-KR" altLang="en-US" sz="3500" b="1">
                <a:solidFill>
                  <a:schemeClr val="lt1"/>
                </a:solidFill>
              </a:rPr>
              <a:t>匹馬單槍</a:t>
            </a:r>
            <a:r>
              <a:rPr lang="en-US" altLang="ko-KR" sz="3500" b="1">
                <a:solidFill>
                  <a:schemeClr val="lt1"/>
                </a:solidFill>
              </a:rPr>
              <a:t>)</a:t>
            </a:r>
          </a:p>
          <a:p>
            <a:pPr lvl="0">
              <a:defRPr/>
            </a:pPr>
            <a:endParaRPr lang="en-US" altLang="ko-KR" sz="3000" b="1">
              <a:solidFill>
                <a:schemeClr val="lt1"/>
              </a:solidFill>
            </a:endParaRPr>
          </a:p>
          <a:p>
            <a:pPr lvl="0">
              <a:defRPr/>
            </a:pPr>
            <a:r>
              <a:rPr lang="ko-KR" altLang="en-US" sz="1300" b="1">
                <a:solidFill>
                  <a:schemeClr val="lt1"/>
                </a:solidFill>
              </a:rPr>
              <a:t>한필의 말과 한자루의 창이라는 뜻으로</a:t>
            </a:r>
            <a:r>
              <a:rPr lang="en-US" altLang="ko-KR" sz="1300" b="1">
                <a:solidFill>
                  <a:schemeClr val="lt1"/>
                </a:solidFill>
              </a:rPr>
              <a:t>,</a:t>
            </a:r>
            <a:r>
              <a:rPr lang="ko-KR" altLang="en-US" sz="1300" b="1">
                <a:solidFill>
                  <a:schemeClr val="lt1"/>
                </a:solidFill>
              </a:rPr>
              <a:t> 간단(簡單)한 무장(武裝)을 이르는 말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312027" y="5950418"/>
            <a:ext cx="2008887" cy="907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20141141</a:t>
            </a:r>
            <a:r>
              <a:rPr lang="ko-KR" altLang="en-US" b="1"/>
              <a:t> 황규준</a:t>
            </a:r>
          </a:p>
          <a:p>
            <a:pPr>
              <a:defRPr/>
            </a:pPr>
            <a:r>
              <a:rPr lang="en-US" altLang="ko-KR" b="1"/>
              <a:t>20151120</a:t>
            </a:r>
            <a:r>
              <a:rPr lang="ko-KR" altLang="en-US" b="1"/>
              <a:t> 정경석</a:t>
            </a:r>
          </a:p>
          <a:p>
            <a:pPr>
              <a:defRPr/>
            </a:pPr>
            <a:r>
              <a:rPr lang="en-US" altLang="ko-KR" b="1"/>
              <a:t>20171387</a:t>
            </a:r>
            <a:r>
              <a:rPr lang="ko-KR" altLang="en-US" b="1"/>
              <a:t> 이은호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11408" y="237139"/>
            <a:ext cx="3467102" cy="54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/>
              <a:t>쾌도난마</a:t>
            </a:r>
            <a:r>
              <a:rPr lang="en-US" altLang="ko-KR" sz="3000" b="1"/>
              <a:t>(</a:t>
            </a:r>
            <a:r>
              <a:rPr lang="zh-CN" altLang="ko-KR" sz="3000" b="1"/>
              <a:t>快刀亂麻</a:t>
            </a:r>
            <a:r>
              <a:rPr lang="en-US" altLang="ko-KR" sz="3000" b="1"/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361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5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방향</a:t>
            </a:r>
            <a:r>
              <a:rPr lang="en-US" altLang="ko-KR" sz="5500" b="1" dirty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(directionality)</a:t>
            </a:r>
            <a:endParaRPr lang="en-US" altLang="ko-KR" sz="5500" dirty="0">
              <a:solidFill>
                <a:prstClr val="white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52312" y="3674457"/>
            <a:ext cx="6987941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264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979608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Open Sans Semibold"/>
                <a:ea typeface="Open Sans Semibold"/>
                <a:cs typeface="Open Sans Semibold"/>
              </a:rPr>
              <a:t>방향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20" y="1101323"/>
            <a:ext cx="6037334" cy="544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latin typeface="Open Sans Light"/>
                <a:ea typeface="Open Sans Light"/>
                <a:cs typeface="Open Sans Light"/>
              </a:rPr>
              <a:t>여행의 목적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5" y="1666754"/>
            <a:ext cx="146417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0" name="그림 1029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663212" y="2185721"/>
            <a:ext cx="4637411" cy="4065330"/>
          </a:xfrm>
          <a:prstGeom prst="rect">
            <a:avLst/>
          </a:prstGeom>
        </p:spPr>
      </p:pic>
      <p:pic>
        <p:nvPicPr>
          <p:cNvPr id="1031" name="그림 10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09132" y="1958309"/>
            <a:ext cx="6493784" cy="402661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979609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Open Sans Semibold"/>
                <a:ea typeface="Open Sans Semibold"/>
                <a:cs typeface="Open Sans Semibold"/>
              </a:rPr>
              <a:t>방향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20" y="1101323"/>
            <a:ext cx="6037334" cy="773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>
                <a:latin typeface="Open Sans Light"/>
                <a:ea typeface="Open Sans Light"/>
                <a:cs typeface="Open Sans Light"/>
              </a:rPr>
              <a:t>Trend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5" y="1767017"/>
            <a:ext cx="1464177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2" name="그림 1031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3519823" y="709395"/>
            <a:ext cx="6999621" cy="566332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086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100" b="1" dirty="0" err="1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밴치마킹</a:t>
            </a:r>
            <a:r>
              <a:rPr lang="ko-KR" altLang="en-US" sz="51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 </a:t>
            </a:r>
            <a:r>
              <a:rPr lang="en-US" altLang="ko-KR" sz="51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(</a:t>
            </a:r>
            <a:r>
              <a:rPr lang="en-US" altLang="ko-KR" sz="5100" b="1" dirty="0">
                <a:solidFill>
                  <a:prstClr val="black"/>
                </a:solidFill>
                <a:latin typeface="Open Sans Light"/>
                <a:ea typeface="Open Sans Light"/>
                <a:cs typeface="Open Sans Light"/>
              </a:rPr>
              <a:t>B</a:t>
            </a:r>
            <a:r>
              <a:rPr lang="ko-KR" altLang="en-US" sz="5100" b="1" dirty="0" smtClean="0">
                <a:solidFill>
                  <a:prstClr val="black"/>
                </a:solidFill>
                <a:latin typeface="Open Sans Light"/>
                <a:ea typeface="Open Sans Light"/>
                <a:cs typeface="Open Sans Light"/>
              </a:rPr>
              <a:t>enchmarking</a:t>
            </a:r>
            <a:r>
              <a:rPr lang="en-US" altLang="ko-KR" sz="51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)</a:t>
            </a:r>
            <a:endParaRPr lang="en-US" altLang="ko-KR" sz="5100" dirty="0">
              <a:solidFill>
                <a:prstClr val="white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52312" y="3674457"/>
            <a:ext cx="6987941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35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20" y="1101323"/>
            <a:ext cx="6037334" cy="145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 dirty="0">
                <a:latin typeface="Open Sans Light"/>
                <a:ea typeface="Open Sans Light"/>
                <a:cs typeface="Open Sans Light"/>
              </a:rPr>
              <a:t>B</a:t>
            </a:r>
            <a:r>
              <a:rPr lang="ko-KR" altLang="en-US" sz="3000" b="1" dirty="0">
                <a:latin typeface="Open Sans Light"/>
                <a:ea typeface="Open Sans Light"/>
                <a:cs typeface="Open Sans Light"/>
              </a:rPr>
              <a:t>enchmarking</a:t>
            </a:r>
          </a:p>
          <a:p>
            <a:pPr>
              <a:lnSpc>
                <a:spcPct val="150000"/>
              </a:lnSpc>
              <a:defRPr/>
            </a:pPr>
            <a:endParaRPr lang="ko-KR" altLang="en-US" sz="3000" b="1" dirty="0">
              <a:latin typeface="Open Sans Light"/>
              <a:ea typeface="Open Sans Light"/>
              <a:cs typeface="Open Sans Ligh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6" y="1783727"/>
            <a:ext cx="291839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3" name="그림 10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318461"/>
            <a:ext cx="1714500" cy="1714500"/>
          </a:xfrm>
          <a:prstGeom prst="rect">
            <a:avLst/>
          </a:prstGeom>
        </p:spPr>
      </p:pic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73909" y="3429000"/>
            <a:ext cx="2539999" cy="2539999"/>
          </a:xfrm>
          <a:prstGeom prst="rect">
            <a:avLst/>
          </a:prstGeom>
        </p:spPr>
      </p:pic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76774" y="1970172"/>
            <a:ext cx="4204367" cy="4204367"/>
          </a:xfrm>
          <a:prstGeom prst="rect">
            <a:avLst/>
          </a:prstGeom>
        </p:spPr>
      </p:pic>
      <p:pic>
        <p:nvPicPr>
          <p:cNvPr id="1036" name="그림 103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04541" y="3429000"/>
            <a:ext cx="3503797" cy="2260598"/>
          </a:xfrm>
          <a:prstGeom prst="rect">
            <a:avLst/>
          </a:prstGeom>
        </p:spPr>
      </p:pic>
      <p:pic>
        <p:nvPicPr>
          <p:cNvPr id="1037" name="그림 103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592019" y="991956"/>
            <a:ext cx="2320489" cy="243704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20" y="1101323"/>
            <a:ext cx="6037334" cy="27162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Open Sans Light"/>
                <a:ea typeface="Open Sans Light"/>
                <a:cs typeface="Open Sans Light"/>
              </a:rPr>
              <a:t>1.</a:t>
            </a:r>
            <a:r>
              <a:rPr lang="ko-KR" altLang="en-US" sz="2000" b="1">
                <a:latin typeface="Open Sans Light"/>
                <a:ea typeface="Open Sans Light"/>
                <a:cs typeface="Open Sans Light"/>
              </a:rPr>
              <a:t> 통계 조사와 트렌드 조사를 통해 얻은 점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500" b="1">
                <a:latin typeface="Open Sans Light"/>
                <a:ea typeface="Open Sans Light"/>
                <a:cs typeface="Open Sans Light"/>
              </a:rPr>
              <a:t>     프로젝트의 정당성 및 실용성 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b="1">
              <a:latin typeface="Open Sans Light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000" b="1">
                <a:latin typeface="Open Sans Light"/>
                <a:ea typeface="Open Sans Light"/>
                <a:cs typeface="Open Sans Light"/>
              </a:rPr>
              <a:t>2.</a:t>
            </a:r>
            <a:r>
              <a:rPr lang="ko-KR" altLang="en-US" sz="2000" b="1">
                <a:latin typeface="Open Sans Light"/>
                <a:ea typeface="Open Sans Light"/>
                <a:cs typeface="Open Sans Light"/>
              </a:rPr>
              <a:t> 통계 조사와 벤치마킹을 통해 얻은 것</a:t>
            </a:r>
          </a:p>
          <a:p>
            <a:pPr>
              <a:lnSpc>
                <a:spcPct val="150000"/>
              </a:lnSpc>
              <a:defRPr/>
            </a:pPr>
            <a:endParaRPr lang="ko-KR" altLang="en-US" sz="2000" b="1">
              <a:latin typeface="Open Sans Light"/>
              <a:ea typeface="Open Sans Light"/>
              <a:cs typeface="Open Sans Light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2000" b="1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39" name="그림 103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6666" y="3185582"/>
            <a:ext cx="4540250" cy="3178175"/>
          </a:xfrm>
          <a:prstGeom prst="rect">
            <a:avLst/>
          </a:prstGeom>
        </p:spPr>
      </p:pic>
      <p:sp>
        <p:nvSpPr>
          <p:cNvPr id="1040" name="오른쪽 화살표 1039"/>
          <p:cNvSpPr/>
          <p:nvPr/>
        </p:nvSpPr>
        <p:spPr>
          <a:xfrm>
            <a:off x="6096000" y="4423832"/>
            <a:ext cx="640292" cy="43391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42" name="TextBox 1041"/>
          <p:cNvSpPr txBox="1"/>
          <p:nvPr/>
        </p:nvSpPr>
        <p:spPr>
          <a:xfrm>
            <a:off x="7307792" y="3693582"/>
            <a:ext cx="4381500" cy="2067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통계집합 </a:t>
            </a:r>
            <a:r>
              <a:rPr lang="en-US" altLang="ko-KR"/>
              <a:t>A </a:t>
            </a:r>
            <a:r>
              <a:rPr lang="ko-KR" altLang="en-US"/>
              <a:t>∩ 벤치마킹 집합</a:t>
            </a:r>
            <a:r>
              <a:rPr lang="en-US" altLang="ko-KR"/>
              <a:t> B</a:t>
            </a:r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ex) </a:t>
            </a:r>
            <a:r>
              <a:rPr lang="ko-KR" altLang="en-US"/>
              <a:t>놀이</a:t>
            </a:r>
            <a:r>
              <a:rPr lang="en-US" altLang="ko-KR"/>
              <a:t>.</a:t>
            </a:r>
            <a:r>
              <a:rPr lang="ko-KR" altLang="en-US"/>
              <a:t>테마공원</a:t>
            </a:r>
            <a:r>
              <a:rPr lang="en-US" altLang="ko-KR"/>
              <a:t>,</a:t>
            </a:r>
            <a:r>
              <a:rPr lang="ko-KR" altLang="en-US"/>
              <a:t>온천 즐기기 </a:t>
            </a:r>
            <a:r>
              <a:rPr lang="en-US" altLang="ko-KR"/>
              <a:t>6.5%</a:t>
            </a:r>
          </a:p>
          <a:p>
            <a:pPr>
              <a:defRPr/>
            </a:pPr>
            <a:r>
              <a:rPr lang="ko-KR" altLang="en-US"/>
              <a:t>                     ∩</a:t>
            </a:r>
          </a:p>
          <a:p>
            <a:pPr>
              <a:defRPr/>
            </a:pPr>
            <a:r>
              <a:rPr lang="ko-KR" altLang="en-US"/>
              <a:t>     테마파크(</a:t>
            </a:r>
            <a:r>
              <a:rPr lang="ko-KR" altLang="en-US" sz="1100"/>
              <a:t>아쿠아리움, 놀이동산, 이색테마, 동물원 </a:t>
            </a:r>
            <a:r>
              <a:rPr lang="en-US" altLang="ko-KR" sz="1100"/>
              <a:t>)</a:t>
            </a:r>
          </a:p>
          <a:p>
            <a:pPr>
              <a:defRPr/>
            </a:pPr>
            <a:endParaRPr lang="en-US" altLang="ko-KR" sz="1500"/>
          </a:p>
          <a:p>
            <a:pPr>
              <a:defRPr/>
            </a:pPr>
            <a:r>
              <a:rPr lang="en-US" altLang="ko-KR"/>
              <a:t>= Result : </a:t>
            </a:r>
            <a:r>
              <a:rPr lang="ko-KR" altLang="en-US" sz="2500" b="1">
                <a:solidFill>
                  <a:srgbClr val="FF0000"/>
                </a:solidFill>
              </a:rPr>
              <a:t>테마파크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5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개발도</a:t>
            </a:r>
            <a:r>
              <a:rPr lang="ko-KR" altLang="en-US" sz="5500" b="1" dirty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구</a:t>
            </a:r>
            <a:r>
              <a:rPr lang="en-US" altLang="ko-KR" sz="55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(Development tools)</a:t>
            </a:r>
            <a:endParaRPr lang="en-US" altLang="ko-KR" sz="5500" dirty="0">
              <a:solidFill>
                <a:prstClr val="white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52312" y="3674457"/>
            <a:ext cx="6987941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6913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20" y="1101323"/>
            <a:ext cx="60373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 dirty="0" smtClean="0">
                <a:latin typeface="Open Sans Light"/>
                <a:ea typeface="Open Sans Light"/>
                <a:cs typeface="Open Sans Light"/>
              </a:rPr>
              <a:t>개발도구</a:t>
            </a:r>
            <a:r>
              <a:rPr lang="en-US" altLang="ko-KR" sz="3000" b="1" dirty="0">
                <a:latin typeface="Open Sans Light"/>
                <a:ea typeface="Open Sans Light"/>
                <a:cs typeface="Open Sans Light"/>
              </a:rPr>
              <a:t>(development tool</a:t>
            </a:r>
            <a:r>
              <a:rPr lang="en-US" altLang="ko-KR" sz="3000" b="1" dirty="0" smtClean="0">
                <a:latin typeface="Open Sans Light"/>
                <a:ea typeface="Open Sans Light"/>
                <a:cs typeface="Open Sans Light"/>
              </a:rPr>
              <a:t>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000" b="1" dirty="0" smtClean="0">
                <a:latin typeface="Open Sans Light"/>
                <a:ea typeface="Open Sans Light"/>
                <a:cs typeface="Open Sans Light"/>
              </a:rPr>
              <a:t>1. </a:t>
            </a:r>
            <a:r>
              <a:rPr lang="ko-KR" altLang="en-US" sz="3000" b="1" dirty="0" smtClean="0">
                <a:latin typeface="Open Sans Light"/>
                <a:ea typeface="Open Sans Light"/>
                <a:cs typeface="Open Sans Light"/>
              </a:rPr>
              <a:t>에디터 및 사용 언어</a:t>
            </a:r>
            <a:endParaRPr lang="ko-KR" altLang="en-US" sz="3000" b="1" dirty="0">
              <a:latin typeface="Open Sans Light"/>
              <a:ea typeface="Open Sans Light"/>
              <a:cs typeface="Open Sans Ligh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6" y="1783727"/>
            <a:ext cx="291839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14" y="2783305"/>
            <a:ext cx="3960622" cy="214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82" y="2761989"/>
            <a:ext cx="3192629" cy="210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94" y="2578651"/>
            <a:ext cx="4362302" cy="2292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3542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11152153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272017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solidFill>
                <a:schemeClr val="bg1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26" name="타원 24"/>
          <p:cNvSpPr/>
          <p:nvPr/>
        </p:nvSpPr>
        <p:spPr>
          <a:xfrm>
            <a:off x="11555565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4"/>
          <p:cNvSpPr/>
          <p:nvPr/>
        </p:nvSpPr>
        <p:spPr>
          <a:xfrm>
            <a:off x="11353858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4"/>
          <p:cNvSpPr/>
          <p:nvPr/>
        </p:nvSpPr>
        <p:spPr>
          <a:xfrm>
            <a:off x="11786407" y="24483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" y="2491806"/>
            <a:ext cx="4643831" cy="419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31920" y="1101323"/>
            <a:ext cx="60373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 dirty="0" smtClean="0">
                <a:latin typeface="Open Sans Light"/>
                <a:ea typeface="Open Sans Light"/>
                <a:cs typeface="Open Sans Light"/>
              </a:rPr>
              <a:t>개발도구</a:t>
            </a:r>
            <a:r>
              <a:rPr lang="en-US" altLang="ko-KR" sz="3000" b="1" dirty="0">
                <a:latin typeface="Open Sans Light"/>
                <a:ea typeface="Open Sans Light"/>
                <a:cs typeface="Open Sans Light"/>
              </a:rPr>
              <a:t>(development tool</a:t>
            </a:r>
            <a:r>
              <a:rPr lang="en-US" altLang="ko-KR" sz="3000" b="1" dirty="0" smtClean="0">
                <a:latin typeface="Open Sans Light"/>
                <a:ea typeface="Open Sans Light"/>
                <a:cs typeface="Open Sans Light"/>
              </a:rPr>
              <a:t>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000" b="1" dirty="0" smtClean="0">
                <a:latin typeface="Open Sans Light"/>
                <a:ea typeface="Open Sans Light"/>
                <a:cs typeface="Open Sans Light"/>
              </a:rPr>
              <a:t>2.Data set(</a:t>
            </a:r>
            <a:r>
              <a:rPr lang="ko-KR" altLang="en-US" sz="3000" b="1" dirty="0" err="1" smtClean="0">
                <a:latin typeface="Open Sans Light"/>
                <a:ea typeface="Open Sans Light"/>
                <a:cs typeface="Open Sans Light"/>
              </a:rPr>
              <a:t>무장애</a:t>
            </a:r>
            <a:r>
              <a:rPr lang="ko-KR" altLang="en-US" sz="3000" b="1" dirty="0">
                <a:latin typeface="Open Sans Light"/>
                <a:ea typeface="Open Sans Light"/>
                <a:cs typeface="Open Sans Light"/>
              </a:rPr>
              <a:t> </a:t>
            </a:r>
            <a:r>
              <a:rPr lang="ko-KR" altLang="en-US" sz="3000" b="1" dirty="0" smtClean="0">
                <a:latin typeface="Open Sans Light"/>
                <a:ea typeface="Open Sans Light"/>
                <a:cs typeface="Open Sans Light"/>
              </a:rPr>
              <a:t>여행지</a:t>
            </a:r>
            <a:r>
              <a:rPr lang="en-US" altLang="ko-KR" sz="3000" b="1" dirty="0" smtClean="0">
                <a:latin typeface="Open Sans Light"/>
                <a:ea typeface="Open Sans Light"/>
                <a:cs typeface="Open Sans Light"/>
              </a:rPr>
              <a:t>)</a:t>
            </a:r>
            <a:endParaRPr lang="ko-KR" altLang="en-US" sz="3000" b="1" dirty="0">
              <a:latin typeface="Open Sans Light"/>
              <a:ea typeface="Open Sans Light"/>
              <a:cs typeface="Open Sans Light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08" y="2491805"/>
            <a:ext cx="5903799" cy="4284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77615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4860" y="1299706"/>
            <a:ext cx="77879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 dirty="0">
                <a:latin typeface="Open Sans Light"/>
                <a:ea typeface="Open Sans Light"/>
                <a:cs typeface="Open Sans Light"/>
              </a:rPr>
              <a:t>개발도구</a:t>
            </a:r>
            <a:r>
              <a:rPr lang="en-US" altLang="ko-KR" sz="3000" b="1" dirty="0">
                <a:latin typeface="Open Sans Light"/>
                <a:ea typeface="Open Sans Light"/>
                <a:cs typeface="Open Sans Light"/>
              </a:rPr>
              <a:t>(development tool)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3000" b="1" dirty="0" smtClean="0">
                <a:latin typeface="Open Sans Light"/>
                <a:ea typeface="Open Sans Light"/>
                <a:cs typeface="Open Sans Light"/>
              </a:rPr>
              <a:t>3</a:t>
            </a:r>
            <a:r>
              <a:rPr lang="en-US" altLang="ko-KR" sz="3000" b="1" dirty="0">
                <a:latin typeface="Open Sans Light"/>
                <a:ea typeface="Open Sans Light"/>
                <a:cs typeface="Open Sans Light"/>
              </a:rPr>
              <a:t>. </a:t>
            </a:r>
            <a:r>
              <a:rPr lang="en-US" altLang="ko-KR" sz="3000" b="1" dirty="0" err="1">
                <a:latin typeface="Open Sans Light"/>
                <a:ea typeface="Open Sans Light"/>
                <a:cs typeface="Open Sans Light"/>
              </a:rPr>
              <a:t>Tmap</a:t>
            </a:r>
            <a:r>
              <a:rPr lang="en-US" altLang="ko-KR" sz="3000" b="1" dirty="0">
                <a:latin typeface="Open Sans Light"/>
                <a:ea typeface="Open Sans Light"/>
                <a:cs typeface="Open Sans Light"/>
              </a:rPr>
              <a:t> </a:t>
            </a:r>
            <a:r>
              <a:rPr lang="en-US" altLang="ko-KR" sz="3000" b="1" dirty="0" err="1" smtClean="0">
                <a:latin typeface="Open Sans Light"/>
                <a:ea typeface="Open Sans Light"/>
                <a:cs typeface="Open Sans Light"/>
              </a:rPr>
              <a:t>Api</a:t>
            </a:r>
            <a:r>
              <a:rPr lang="en-US" altLang="ko-KR" sz="3000" b="1" dirty="0" smtClean="0">
                <a:latin typeface="Open Sans Light"/>
                <a:ea typeface="Open Sans Light"/>
                <a:cs typeface="Open Sans Light"/>
              </a:rPr>
              <a:t>(Make course)</a:t>
            </a:r>
            <a:endParaRPr lang="ko-KR" altLang="en-US" sz="3000" b="1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44" y="2732221"/>
            <a:ext cx="4824440" cy="341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843" y="2777034"/>
            <a:ext cx="5881057" cy="3065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899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4509247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2935" y="2903515"/>
            <a:ext cx="3259455" cy="7521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4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CONTENTS</a:t>
            </a:r>
            <a:endParaRPr lang="ko-KR" altLang="en-US" sz="4400">
              <a:solidFill>
                <a:schemeClr val="bg1"/>
              </a:solidFill>
              <a:latin typeface="Open Sans Extrabold"/>
              <a:cs typeface="Open Sans Extra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824752" y="3672956"/>
            <a:ext cx="2859742" cy="0"/>
          </a:xfrm>
          <a:prstGeom prst="lin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5069490" y="448235"/>
            <a:ext cx="746475" cy="1302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latin typeface="Open Sans Extrabold"/>
                <a:ea typeface="Open Sans Extrabold"/>
                <a:cs typeface="Open Sans Extrabold"/>
              </a:rPr>
              <a:t>1</a:t>
            </a:r>
            <a:endParaRPr lang="ko-KR" altLang="en-US" sz="28700">
              <a:latin typeface="Open Sans Extrabold"/>
              <a:cs typeface="Open Sans Extra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55283" y="587059"/>
            <a:ext cx="1608507" cy="1144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Open Sans Semibold"/>
                <a:ea typeface="Open Sans Semibold"/>
                <a:cs typeface="Open Sans Semibold"/>
              </a:rPr>
              <a:t>First Contents</a:t>
            </a:r>
          </a:p>
          <a:p>
            <a:pPr marL="268288" indent="-88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Open Sans Light"/>
                <a:ea typeface="Open Sans Light"/>
                <a:cs typeface="Open Sans Light"/>
              </a:rPr>
              <a:t> </a:t>
            </a:r>
            <a:r>
              <a:rPr lang="ko-KR" altLang="en-US" sz="1400" dirty="0">
                <a:latin typeface="Open Sans Light"/>
                <a:ea typeface="Open Sans Light"/>
                <a:cs typeface="Open Sans Light"/>
              </a:rPr>
              <a:t>배경</a:t>
            </a:r>
          </a:p>
          <a:p>
            <a:pPr marL="268288" indent="-88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Open Sans Light"/>
                <a:ea typeface="Open Sans Light"/>
                <a:cs typeface="Open Sans Light"/>
              </a:rPr>
              <a:t> </a:t>
            </a:r>
            <a:r>
              <a:rPr lang="ko-KR" altLang="en-US" sz="1400" dirty="0">
                <a:latin typeface="Open Sans Light"/>
                <a:ea typeface="Open Sans Light"/>
                <a:cs typeface="Open Sans Light"/>
              </a:rPr>
              <a:t>지역선택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36925" y="2590800"/>
            <a:ext cx="745915" cy="13030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latin typeface="Open Sans Extrabold"/>
                <a:ea typeface="Open Sans Extrabold"/>
                <a:cs typeface="Open Sans Extrabold"/>
              </a:rPr>
              <a:t>2</a:t>
            </a:r>
            <a:endParaRPr lang="ko-KR" altLang="en-US" sz="28700">
              <a:latin typeface="Open Sans Extrabold"/>
              <a:cs typeface="Open Sans Extra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2716" y="2729624"/>
            <a:ext cx="2055371" cy="18004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Open Sans Semibold"/>
                <a:ea typeface="Open Sans Semibold"/>
                <a:cs typeface="Open Sans Semibold"/>
              </a:rPr>
              <a:t>Second Contents</a:t>
            </a:r>
          </a:p>
          <a:p>
            <a:pPr marL="268288" indent="-88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Open Sans Light"/>
                <a:ea typeface="Open Sans Light"/>
                <a:cs typeface="Open Sans Light"/>
              </a:rPr>
              <a:t> </a:t>
            </a:r>
            <a:r>
              <a:rPr lang="ko-KR" altLang="en-US" sz="1400" dirty="0">
                <a:latin typeface="Open Sans Light"/>
                <a:ea typeface="Open Sans Light"/>
                <a:cs typeface="Open Sans Light"/>
              </a:rPr>
              <a:t>방향성</a:t>
            </a:r>
          </a:p>
          <a:p>
            <a:pPr marL="268288" indent="-88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>
                <a:latin typeface="Open Sans Light"/>
                <a:ea typeface="Open Sans Light"/>
                <a:cs typeface="Open Sans Light"/>
              </a:rPr>
              <a:t>벤치마킹</a:t>
            </a:r>
          </a:p>
          <a:p>
            <a:pPr marL="268288" indent="-88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Open Sans Light"/>
                <a:ea typeface="Open Sans Light"/>
                <a:cs typeface="Open Sans Light"/>
              </a:rPr>
              <a:t> </a:t>
            </a:r>
            <a:r>
              <a:rPr lang="ko-KR" altLang="en-US" sz="1400" dirty="0" smtClean="0">
                <a:latin typeface="Open Sans Light"/>
                <a:ea typeface="Open Sans Light"/>
                <a:cs typeface="Open Sans Light"/>
              </a:rPr>
              <a:t>개발도</a:t>
            </a:r>
            <a:r>
              <a:rPr lang="ko-KR" altLang="en-US" sz="1400" dirty="0">
                <a:latin typeface="Open Sans Light"/>
                <a:ea typeface="Open Sans Light"/>
                <a:cs typeface="Open Sans Light"/>
              </a:rPr>
              <a:t>구</a:t>
            </a:r>
            <a:endParaRPr lang="en-US" altLang="ko-KR" sz="1400" dirty="0" smtClean="0">
              <a:latin typeface="Open Sans Light"/>
              <a:ea typeface="Open Sans Light"/>
              <a:cs typeface="Open Sans Light"/>
            </a:endParaRPr>
          </a:p>
          <a:p>
            <a:pPr marL="268288" indent="-88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 smtClean="0">
                <a:latin typeface="Open Sans Light"/>
                <a:ea typeface="Open Sans Light"/>
                <a:cs typeface="Open Sans Light"/>
              </a:rPr>
              <a:t> </a:t>
            </a:r>
            <a:r>
              <a:rPr lang="ko-KR" altLang="en-US" sz="1400" dirty="0">
                <a:latin typeface="Open Sans Light"/>
                <a:ea typeface="Open Sans Light"/>
                <a:cs typeface="Open Sans Light"/>
              </a:rPr>
              <a:t>기능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66790" y="4767797"/>
            <a:ext cx="749625" cy="13072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8000">
                <a:latin typeface="Open Sans Extrabold"/>
                <a:ea typeface="Open Sans Extrabold"/>
                <a:cs typeface="Open Sans Extrabold"/>
              </a:rPr>
              <a:t>3</a:t>
            </a:r>
            <a:endParaRPr lang="ko-KR" altLang="en-US" sz="28700">
              <a:latin typeface="Open Sans Extrabold"/>
              <a:cs typeface="Open Sans Extra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52583" y="4906621"/>
            <a:ext cx="1771639" cy="1154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dirty="0">
                <a:latin typeface="Open Sans Semibold"/>
                <a:ea typeface="Open Sans Semibold"/>
                <a:cs typeface="Open Sans Semibold"/>
              </a:rPr>
              <a:t>Third Contents</a:t>
            </a:r>
          </a:p>
          <a:p>
            <a:pPr marL="268288" indent="-8890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dirty="0" smtClean="0">
                <a:latin typeface="Open Sans Light"/>
                <a:ea typeface="Open Sans Light"/>
                <a:cs typeface="Open Sans Light"/>
              </a:rPr>
              <a:t>향후 계획 </a:t>
            </a:r>
            <a:endParaRPr lang="en-US" altLang="ko-KR" sz="1400" dirty="0" smtClean="0">
              <a:latin typeface="Open Sans Light"/>
              <a:ea typeface="Open Sans Light"/>
              <a:cs typeface="Open Sans Light"/>
            </a:endParaRPr>
          </a:p>
          <a:p>
            <a:pPr marL="268288" indent="-8890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dirty="0">
                <a:latin typeface="Open Sans Light"/>
                <a:ea typeface="Open Sans Light"/>
                <a:cs typeface="Open Sans Light"/>
              </a:rPr>
              <a:t> </a:t>
            </a:r>
            <a:r>
              <a:rPr lang="ko-KR" altLang="en-US" sz="1400" dirty="0">
                <a:latin typeface="Open Sans Light"/>
                <a:ea typeface="Open Sans Light"/>
                <a:cs typeface="Open Sans Light"/>
              </a:rPr>
              <a:t>기대효과 </a:t>
            </a:r>
            <a:endParaRPr lang="en-US" altLang="ko-KR" sz="1400" dirty="0">
              <a:latin typeface="Open Sans Light"/>
              <a:ea typeface="Open Sans Light"/>
              <a:cs typeface="Open Sans Ligh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5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기능</a:t>
            </a:r>
            <a:r>
              <a:rPr lang="en-US" altLang="ko-KR" sz="55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(Function)</a:t>
            </a:r>
            <a:endParaRPr lang="en-US" altLang="ko-KR" sz="5500" dirty="0">
              <a:solidFill>
                <a:prstClr val="white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52312" y="3674457"/>
            <a:ext cx="6987941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14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18" y="1101323"/>
            <a:ext cx="3965230" cy="145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>
                <a:latin typeface="Open Sans Light"/>
                <a:ea typeface="Open Sans Light"/>
                <a:cs typeface="Open Sans Light"/>
              </a:rPr>
              <a:t>Function</a:t>
            </a:r>
          </a:p>
          <a:p>
            <a:pPr>
              <a:lnSpc>
                <a:spcPct val="150000"/>
              </a:lnSpc>
              <a:defRPr/>
            </a:pPr>
            <a:endParaRPr lang="ko-KR" altLang="en-US" sz="3000" b="1">
              <a:latin typeface="Open Sans Light"/>
              <a:ea typeface="Open Sans Light"/>
              <a:cs typeface="Open Sans Ligh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5" y="1783727"/>
            <a:ext cx="2149358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4080696" y="917126"/>
            <a:ext cx="6315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 smtClean="0"/>
              <a:t>특정 기준 및 조건</a:t>
            </a:r>
            <a:r>
              <a:rPr lang="en-US" altLang="ko-KR" sz="3000" b="1" dirty="0"/>
              <a:t>(Specific criteria and conditions)</a:t>
            </a:r>
            <a:endParaRPr lang="en-US" altLang="ko-KR" sz="3000" b="1" dirty="0" smtClean="0"/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8195" name="Picture 3" descr="C:\Users\vhdvh\Desktop\버그임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741" y="2358189"/>
            <a:ext cx="5654220" cy="391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5" y="2731501"/>
            <a:ext cx="4736581" cy="3164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50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18" y="1101323"/>
            <a:ext cx="3965230" cy="145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>
                <a:latin typeface="Open Sans Light"/>
                <a:ea typeface="Open Sans Light"/>
                <a:cs typeface="Open Sans Light"/>
              </a:rPr>
              <a:t>Function</a:t>
            </a:r>
          </a:p>
          <a:p>
            <a:pPr>
              <a:lnSpc>
                <a:spcPct val="150000"/>
              </a:lnSpc>
              <a:defRPr/>
            </a:pPr>
            <a:endParaRPr lang="ko-KR" altLang="en-US" sz="3000" b="1">
              <a:latin typeface="Open Sans Light"/>
              <a:ea typeface="Open Sans Light"/>
              <a:cs typeface="Open Sans Ligh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5" y="1783727"/>
            <a:ext cx="2149358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6463630" y="1131300"/>
            <a:ext cx="3475791" cy="543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Customizing</a:t>
            </a:r>
            <a:r>
              <a:rPr lang="ko-KR" altLang="en-US" sz="3000" b="1"/>
              <a:t> 여행</a:t>
            </a:r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1035" name="그림 103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8079" y="1923838"/>
            <a:ext cx="4459391" cy="4017470"/>
          </a:xfrm>
          <a:prstGeom prst="rect">
            <a:avLst/>
          </a:prstGeom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90" y="1923838"/>
            <a:ext cx="4805633" cy="371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18" y="1101323"/>
            <a:ext cx="3965230" cy="145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>
                <a:latin typeface="Open Sans Light"/>
                <a:ea typeface="Open Sans Light"/>
                <a:cs typeface="Open Sans Light"/>
              </a:rPr>
              <a:t>Function</a:t>
            </a:r>
          </a:p>
          <a:p>
            <a:pPr>
              <a:lnSpc>
                <a:spcPct val="150000"/>
              </a:lnSpc>
              <a:defRPr/>
            </a:pPr>
            <a:endParaRPr lang="ko-KR" altLang="en-US" sz="3000" b="1">
              <a:latin typeface="Open Sans Light"/>
              <a:ea typeface="Open Sans Light"/>
              <a:cs typeface="Open Sans Ligh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5" y="1783727"/>
            <a:ext cx="2149358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4080696" y="917126"/>
            <a:ext cx="6315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 err="1" smtClean="0"/>
              <a:t>코스만들기</a:t>
            </a:r>
            <a:r>
              <a:rPr lang="ko-KR" altLang="en-US" sz="3000" b="1" dirty="0" smtClean="0"/>
              <a:t> 순서도</a:t>
            </a:r>
            <a:r>
              <a:rPr lang="en-US" altLang="ko-KR" sz="3000" b="1" dirty="0" smtClean="0"/>
              <a:t>(Make course flow Chart)</a:t>
            </a:r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532" y="1932788"/>
            <a:ext cx="3567365" cy="4468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04" y="1932789"/>
            <a:ext cx="3114412" cy="436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92007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18" y="1101323"/>
            <a:ext cx="3965230" cy="145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>
                <a:latin typeface="Open Sans Light"/>
                <a:ea typeface="Open Sans Light"/>
                <a:cs typeface="Open Sans Light"/>
              </a:rPr>
              <a:t>Function</a:t>
            </a:r>
          </a:p>
          <a:p>
            <a:pPr>
              <a:lnSpc>
                <a:spcPct val="150000"/>
              </a:lnSpc>
              <a:defRPr/>
            </a:pPr>
            <a:endParaRPr lang="ko-KR" altLang="en-US" sz="3000" b="1">
              <a:latin typeface="Open Sans Light"/>
              <a:ea typeface="Open Sans Light"/>
              <a:cs typeface="Open Sans Ligh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5" y="1783727"/>
            <a:ext cx="2149358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4080696" y="917126"/>
            <a:ext cx="6315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smtClean="0"/>
              <a:t>특정 기준에 따른 여행지 표시</a:t>
            </a:r>
            <a:r>
              <a:rPr lang="en-US" altLang="ko-KR" sz="3000" b="1" dirty="0" smtClean="0"/>
              <a:t>(Travel </a:t>
            </a:r>
            <a:r>
              <a:rPr lang="en-US" altLang="ko-KR" sz="3000" b="1" dirty="0"/>
              <a:t>Site Indication)</a:t>
            </a:r>
            <a:endParaRPr lang="en-US" altLang="ko-KR" sz="3000" b="1" dirty="0" smtClean="0"/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93" y="1915806"/>
            <a:ext cx="7351827" cy="473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637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18" y="1101323"/>
            <a:ext cx="3965230" cy="145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>
                <a:latin typeface="Open Sans Light"/>
                <a:ea typeface="Open Sans Light"/>
                <a:cs typeface="Open Sans Light"/>
              </a:rPr>
              <a:t>Function</a:t>
            </a:r>
          </a:p>
          <a:p>
            <a:pPr>
              <a:lnSpc>
                <a:spcPct val="150000"/>
              </a:lnSpc>
              <a:defRPr/>
            </a:pPr>
            <a:endParaRPr lang="ko-KR" altLang="en-US" sz="3000" b="1">
              <a:latin typeface="Open Sans Light"/>
              <a:ea typeface="Open Sans Light"/>
              <a:cs typeface="Open Sans Ligh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5" y="1783727"/>
            <a:ext cx="2149358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4080696" y="917126"/>
            <a:ext cx="6315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smtClean="0"/>
              <a:t>특정 기준에 따른 여행지 표시</a:t>
            </a:r>
            <a:r>
              <a:rPr lang="en-US" altLang="ko-KR" sz="3000" b="1" dirty="0" smtClean="0"/>
              <a:t>(Travel </a:t>
            </a:r>
            <a:r>
              <a:rPr lang="en-US" altLang="ko-KR" sz="3000" b="1" dirty="0"/>
              <a:t>Site Indication)</a:t>
            </a:r>
            <a:endParaRPr lang="en-US" altLang="ko-KR" sz="3000" b="1" dirty="0" smtClean="0"/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293" y="1915806"/>
            <a:ext cx="7351827" cy="4738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4748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18" y="1101323"/>
            <a:ext cx="3965230" cy="145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>
                <a:latin typeface="Open Sans Light"/>
                <a:ea typeface="Open Sans Light"/>
                <a:cs typeface="Open Sans Light"/>
              </a:rPr>
              <a:t>Function</a:t>
            </a:r>
          </a:p>
          <a:p>
            <a:pPr>
              <a:lnSpc>
                <a:spcPct val="150000"/>
              </a:lnSpc>
              <a:defRPr/>
            </a:pPr>
            <a:endParaRPr lang="ko-KR" altLang="en-US" sz="3000" b="1">
              <a:latin typeface="Open Sans Light"/>
              <a:ea typeface="Open Sans Light"/>
              <a:cs typeface="Open Sans Ligh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5" y="1783727"/>
            <a:ext cx="2149358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4123148" y="768064"/>
            <a:ext cx="693093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 smtClean="0"/>
              <a:t>보행자 경로 최적화</a:t>
            </a:r>
            <a:r>
              <a:rPr lang="en-US" altLang="ko-KR" sz="3000" b="1" dirty="0" smtClean="0"/>
              <a:t>(pedestrian route optimization)</a:t>
            </a:r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840" y="1783727"/>
            <a:ext cx="6454076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30333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320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2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31918" y="1101323"/>
            <a:ext cx="3965230" cy="1458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3000" b="1">
                <a:latin typeface="Open Sans Light"/>
                <a:ea typeface="Open Sans Light"/>
                <a:cs typeface="Open Sans Light"/>
              </a:rPr>
              <a:t>Function</a:t>
            </a:r>
          </a:p>
          <a:p>
            <a:pPr>
              <a:lnSpc>
                <a:spcPct val="150000"/>
              </a:lnSpc>
              <a:defRPr/>
            </a:pPr>
            <a:endParaRPr lang="ko-KR" altLang="en-US" sz="3000" b="1">
              <a:latin typeface="Open Sans Light"/>
              <a:ea typeface="Open Sans Light"/>
              <a:cs typeface="Open Sans Light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729935" y="1783727"/>
            <a:ext cx="2149358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4192456" y="1276823"/>
            <a:ext cx="63154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 smtClean="0"/>
              <a:t>경로 최적화 </a:t>
            </a:r>
            <a:r>
              <a:rPr lang="en-US" altLang="ko-KR" sz="3000" b="1" dirty="0" smtClean="0"/>
              <a:t>(route optimization)</a:t>
            </a:r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013" y="2076683"/>
            <a:ext cx="7178347" cy="3968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544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347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</a:rPr>
              <a:t>Third Contents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742739" y="3674457"/>
            <a:ext cx="4762805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500" b="1" dirty="0" err="1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향후계</a:t>
            </a:r>
            <a:r>
              <a:rPr lang="ko-KR" altLang="en-US" sz="5500" b="1" dirty="0" err="1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획</a:t>
            </a:r>
            <a:r>
              <a:rPr lang="en-US" altLang="ko-KR" sz="55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(Next Chapter)</a:t>
            </a:r>
            <a:endParaRPr lang="en-US" altLang="ko-KR" sz="5500" dirty="0">
              <a:solidFill>
                <a:prstClr val="white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52312" y="3674457"/>
            <a:ext cx="6987941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5589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347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</a:rPr>
              <a:t>First Contents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4005034" y="3674457"/>
            <a:ext cx="4181932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19623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Open Sans Semibold"/>
                <a:ea typeface="Open Sans Semibold"/>
                <a:cs typeface="Open Sans Semibold"/>
              </a:rPr>
              <a:t>향후 계획</a:t>
            </a:r>
            <a:endParaRPr lang="ko-KR" altLang="en-US" sz="3200" dirty="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3</a:t>
            </a:r>
          </a:p>
        </p:txBody>
      </p: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467123" y="1292511"/>
            <a:ext cx="737746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 smtClean="0"/>
              <a:t>코스 시뮬레이션</a:t>
            </a:r>
            <a:r>
              <a:rPr lang="en-US" altLang="ko-KR" sz="3000" b="1" dirty="0" smtClean="0"/>
              <a:t>(Course </a:t>
            </a:r>
            <a:r>
              <a:rPr lang="en-US" altLang="ko-KR" sz="3000" b="1" dirty="0"/>
              <a:t>S</a:t>
            </a:r>
            <a:r>
              <a:rPr lang="en-US" altLang="ko-KR" sz="3000" b="1" dirty="0" smtClean="0"/>
              <a:t>imulation)</a:t>
            </a:r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76" y="2184764"/>
            <a:ext cx="6085047" cy="3895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24" y="2184764"/>
            <a:ext cx="4876800" cy="374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5550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19623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Open Sans Semibold"/>
                <a:ea typeface="Open Sans Semibold"/>
                <a:cs typeface="Open Sans Semibold"/>
              </a:rPr>
              <a:t>향후 계획</a:t>
            </a:r>
            <a:endParaRPr lang="ko-KR" altLang="en-US" sz="3200" dirty="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3</a:t>
            </a:r>
          </a:p>
        </p:txBody>
      </p:sp>
      <p:sp>
        <p:nvSpPr>
          <p:cNvPr id="1027" name="타원 24"/>
          <p:cNvSpPr/>
          <p:nvPr/>
        </p:nvSpPr>
        <p:spPr>
          <a:xfrm>
            <a:off x="11385210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3" name="TextBox 1032"/>
          <p:cNvSpPr txBox="1"/>
          <p:nvPr/>
        </p:nvSpPr>
        <p:spPr>
          <a:xfrm>
            <a:off x="467123" y="1292511"/>
            <a:ext cx="63154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 smtClean="0"/>
              <a:t>랜덤으로 코스추천</a:t>
            </a:r>
            <a:r>
              <a:rPr lang="en-US" altLang="ko-KR" sz="3000" b="1" dirty="0" smtClean="0"/>
              <a:t>(</a:t>
            </a:r>
            <a:r>
              <a:rPr lang="en-US" altLang="ko-KR" sz="3000" b="1" dirty="0" err="1" smtClean="0"/>
              <a:t>Recommand</a:t>
            </a:r>
            <a:r>
              <a:rPr lang="en-US" altLang="ko-KR" sz="3000" b="1" dirty="0" smtClean="0"/>
              <a:t> Random </a:t>
            </a:r>
            <a:r>
              <a:rPr lang="en-US" altLang="ko-KR" sz="3000" b="1" dirty="0" err="1"/>
              <a:t>Coruse</a:t>
            </a:r>
            <a:r>
              <a:rPr lang="en-US" altLang="ko-KR" sz="3000" b="1" dirty="0" smtClean="0"/>
              <a:t>)</a:t>
            </a:r>
          </a:p>
        </p:txBody>
      </p:sp>
      <p:sp>
        <p:nvSpPr>
          <p:cNvPr id="1034" name="TextBox 1033"/>
          <p:cNvSpPr txBox="1"/>
          <p:nvPr/>
        </p:nvSpPr>
        <p:spPr>
          <a:xfrm>
            <a:off x="1425407" y="2551697"/>
            <a:ext cx="6617369" cy="361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>
              <a:buFont typeface="Arial"/>
              <a:buChar char="•"/>
              <a:defRPr/>
            </a:pPr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350" y="2668338"/>
            <a:ext cx="3549200" cy="3135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19" y="2668337"/>
            <a:ext cx="5687462" cy="319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033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11152153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272017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solidFill>
                <a:schemeClr val="bg1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26" name="타원 24"/>
          <p:cNvSpPr/>
          <p:nvPr/>
        </p:nvSpPr>
        <p:spPr>
          <a:xfrm>
            <a:off x="11555565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4"/>
          <p:cNvSpPr/>
          <p:nvPr/>
        </p:nvSpPr>
        <p:spPr>
          <a:xfrm>
            <a:off x="11353858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4"/>
          <p:cNvSpPr/>
          <p:nvPr/>
        </p:nvSpPr>
        <p:spPr>
          <a:xfrm>
            <a:off x="11786407" y="24483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02291" y="293975"/>
            <a:ext cx="19623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Open Sans Semibold"/>
                <a:ea typeface="Open Sans Semibold"/>
                <a:cs typeface="Open Sans Semibold"/>
              </a:rPr>
              <a:t>향후 계획</a:t>
            </a:r>
            <a:endParaRPr lang="ko-KR" altLang="en-US" sz="3200" dirty="0">
              <a:latin typeface="Open Sans Semibold"/>
              <a:ea typeface="Open Sans Semibold"/>
              <a:cs typeface="Open Sans Semibold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816" y="1977492"/>
            <a:ext cx="4880009" cy="4342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102291" y="1095323"/>
            <a:ext cx="69309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 smtClean="0"/>
              <a:t>로그인 기능 </a:t>
            </a:r>
            <a:r>
              <a:rPr lang="ko-KR" altLang="en-US" sz="3000" b="1" dirty="0" err="1" smtClean="0"/>
              <a:t>카카오톡과</a:t>
            </a:r>
            <a:r>
              <a:rPr lang="ko-KR" altLang="en-US" sz="3000" b="1" dirty="0" smtClean="0"/>
              <a:t> 연동</a:t>
            </a:r>
            <a:endParaRPr lang="en-US" altLang="ko-KR" sz="3000" b="1" dirty="0" smtClean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852" y="2017498"/>
            <a:ext cx="2368266" cy="421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톱니 모양의 오른쪽 화살표 1"/>
          <p:cNvSpPr/>
          <p:nvPr/>
        </p:nvSpPr>
        <p:spPr>
          <a:xfrm>
            <a:off x="7016816" y="3543602"/>
            <a:ext cx="693019" cy="53901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729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11152153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272017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solidFill>
                <a:schemeClr val="bg1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26" name="타원 24"/>
          <p:cNvSpPr/>
          <p:nvPr/>
        </p:nvSpPr>
        <p:spPr>
          <a:xfrm>
            <a:off x="11555565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4"/>
          <p:cNvSpPr/>
          <p:nvPr/>
        </p:nvSpPr>
        <p:spPr>
          <a:xfrm>
            <a:off x="11353858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4"/>
          <p:cNvSpPr/>
          <p:nvPr/>
        </p:nvSpPr>
        <p:spPr>
          <a:xfrm>
            <a:off x="11786407" y="24483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39" y="4250777"/>
            <a:ext cx="3224064" cy="1035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0948" y="820540"/>
            <a:ext cx="7278941" cy="504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C:\Users\vhdvh\Desktop\2975_3158_17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44" y="1597115"/>
            <a:ext cx="3578653" cy="138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02291" y="293975"/>
            <a:ext cx="19623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Open Sans Semibold"/>
                <a:ea typeface="Open Sans Semibold"/>
                <a:cs typeface="Open Sans Semibold"/>
              </a:rPr>
              <a:t>향후 계획</a:t>
            </a:r>
            <a:endParaRPr lang="ko-KR" altLang="en-US" sz="3200" dirty="0">
              <a:latin typeface="Open Sans Semibold"/>
              <a:ea typeface="Open Sans Semibold"/>
              <a:cs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86800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11152153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272017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solidFill>
                <a:schemeClr val="bg1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26" name="타원 24"/>
          <p:cNvSpPr/>
          <p:nvPr/>
        </p:nvSpPr>
        <p:spPr>
          <a:xfrm>
            <a:off x="11555565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4"/>
          <p:cNvSpPr/>
          <p:nvPr/>
        </p:nvSpPr>
        <p:spPr>
          <a:xfrm>
            <a:off x="11353858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4"/>
          <p:cNvSpPr/>
          <p:nvPr/>
        </p:nvSpPr>
        <p:spPr>
          <a:xfrm>
            <a:off x="11786407" y="24483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02291" y="293975"/>
            <a:ext cx="19623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Open Sans Semibold"/>
                <a:ea typeface="Open Sans Semibold"/>
                <a:cs typeface="Open Sans Semibold"/>
              </a:rPr>
              <a:t>향후 계획</a:t>
            </a:r>
            <a:endParaRPr lang="ko-KR" altLang="en-US" sz="3200" dirty="0">
              <a:latin typeface="Open Sans Semibold"/>
              <a:ea typeface="Open Sans Semibold"/>
              <a:cs typeface="Open Sans Semibold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18" y="997651"/>
            <a:ext cx="4325713" cy="306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113" y="997651"/>
            <a:ext cx="3145150" cy="3120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톱니 모양의 오른쪽 화살표 1"/>
          <p:cNvSpPr/>
          <p:nvPr/>
        </p:nvSpPr>
        <p:spPr>
          <a:xfrm>
            <a:off x="4687503" y="2656573"/>
            <a:ext cx="847023" cy="5101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톱니 모양의 오른쪽 화살표 16"/>
          <p:cNvSpPr/>
          <p:nvPr/>
        </p:nvSpPr>
        <p:spPr>
          <a:xfrm rot="8092654">
            <a:off x="6497051" y="4471869"/>
            <a:ext cx="847023" cy="51013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685" y="4131163"/>
            <a:ext cx="3722972" cy="2151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197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1826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 err="1" smtClean="0">
                <a:latin typeface="Open Sans Semibold"/>
                <a:ea typeface="Open Sans Semibold"/>
                <a:cs typeface="Open Sans Semibold"/>
              </a:rPr>
              <a:t>향후계획</a:t>
            </a:r>
            <a:endParaRPr lang="ko-KR" altLang="en-US" sz="3200" dirty="0">
              <a:latin typeface="Open Sans Semibold"/>
              <a:ea typeface="Open Sans Semibold"/>
              <a:cs typeface="Open Sans Semibold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2066" y="1552507"/>
            <a:ext cx="3580891" cy="541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 dirty="0">
                <a:latin typeface="Open Sans Light"/>
                <a:ea typeface="Open Sans Light"/>
                <a:cs typeface="Open Sans Light"/>
              </a:rPr>
              <a:t>채팅 </a:t>
            </a:r>
            <a:r>
              <a:rPr lang="ko-KR" altLang="en-US" sz="2000" b="1" dirty="0" err="1">
                <a:latin typeface="Open Sans Light"/>
                <a:ea typeface="Open Sans Light"/>
                <a:cs typeface="Open Sans Light"/>
              </a:rPr>
              <a:t>봇</a:t>
            </a:r>
            <a:r>
              <a:rPr lang="en-US" altLang="ko-KR" sz="2000" b="1" dirty="0">
                <a:latin typeface="Open Sans Light"/>
                <a:ea typeface="Open Sans Light"/>
                <a:cs typeface="Open Sans Light"/>
              </a:rPr>
              <a:t>(AI)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031715" y="2114875"/>
            <a:ext cx="2482582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4"/>
          <p:cNvSpPr/>
          <p:nvPr/>
        </p:nvSpPr>
        <p:spPr>
          <a:xfrm>
            <a:off x="11555565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4"/>
          <p:cNvSpPr/>
          <p:nvPr/>
        </p:nvSpPr>
        <p:spPr>
          <a:xfrm>
            <a:off x="11353858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16016" y="2342109"/>
            <a:ext cx="3936137" cy="4024246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680" y="2386807"/>
            <a:ext cx="4801492" cy="3979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11152153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272017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solidFill>
                <a:schemeClr val="bg1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26" name="타원 24"/>
          <p:cNvSpPr/>
          <p:nvPr/>
        </p:nvSpPr>
        <p:spPr>
          <a:xfrm>
            <a:off x="11555565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4"/>
          <p:cNvSpPr/>
          <p:nvPr/>
        </p:nvSpPr>
        <p:spPr>
          <a:xfrm>
            <a:off x="11353858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4"/>
          <p:cNvSpPr/>
          <p:nvPr/>
        </p:nvSpPr>
        <p:spPr>
          <a:xfrm>
            <a:off x="11786407" y="24483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102291" y="293975"/>
            <a:ext cx="1962397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dirty="0" smtClean="0">
                <a:latin typeface="Open Sans Semibold"/>
                <a:ea typeface="Open Sans Semibold"/>
                <a:cs typeface="Open Sans Semibold"/>
              </a:rPr>
              <a:t>향후 계획</a:t>
            </a:r>
            <a:endParaRPr lang="ko-KR" altLang="en-US" sz="3200" dirty="0">
              <a:latin typeface="Open Sans Semibold"/>
              <a:ea typeface="Open Sans Semibold"/>
              <a:cs typeface="Open Sans Semibold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90" y="2491538"/>
            <a:ext cx="4511399" cy="2937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082" y="1360905"/>
            <a:ext cx="3455470" cy="519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102291" y="1095323"/>
            <a:ext cx="69309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 smtClean="0"/>
              <a:t>플랫폼 바꾸기 </a:t>
            </a:r>
            <a:r>
              <a:rPr lang="en-US" altLang="ko-KR" sz="3000" b="1" dirty="0" smtClean="0"/>
              <a:t>(Transfer Platform)</a:t>
            </a:r>
          </a:p>
        </p:txBody>
      </p:sp>
    </p:spTree>
    <p:extLst>
      <p:ext uri="{BB962C8B-B14F-4D97-AF65-F5344CB8AC3E}">
        <p14:creationId xmlns:p14="http://schemas.microsoft.com/office/powerpoint/2010/main" val="2757376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5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기대효</a:t>
            </a:r>
            <a:r>
              <a:rPr lang="ko-KR" altLang="en-US" sz="5500" b="1" dirty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과</a:t>
            </a:r>
            <a:r>
              <a:rPr lang="en-US" altLang="ko-KR" sz="5500" b="1" dirty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(expectation effectiveness)</a:t>
            </a:r>
            <a:endParaRPr lang="en-US" altLang="ko-KR" sz="5500" dirty="0">
              <a:solidFill>
                <a:prstClr val="white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52312" y="3674457"/>
            <a:ext cx="6987941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175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1884484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Open Sans Semibold"/>
                <a:ea typeface="Open Sans Semibold"/>
                <a:cs typeface="Open Sans Semibold"/>
              </a:rPr>
              <a:t>기대 효과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57742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3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72066" y="2097518"/>
            <a:ext cx="3580891" cy="54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latin typeface="Open Sans Light"/>
                <a:ea typeface="Open Sans Light"/>
                <a:cs typeface="Open Sans Light"/>
              </a:rPr>
              <a:t>국내</a:t>
            </a:r>
            <a:r>
              <a:rPr lang="en-US" altLang="ko-KR" sz="2000" b="1">
                <a:latin typeface="Open Sans Light"/>
                <a:ea typeface="Open Sans Light"/>
                <a:cs typeface="Open Sans Light"/>
              </a:rPr>
              <a:t>(</a:t>
            </a:r>
            <a:r>
              <a:rPr lang="ko-KR" altLang="en-US" sz="2000" b="1">
                <a:latin typeface="Open Sans Light"/>
                <a:ea typeface="Open Sans Light"/>
                <a:cs typeface="Open Sans Light"/>
              </a:rPr>
              <a:t>경기도</a:t>
            </a:r>
            <a:r>
              <a:rPr lang="en-US" altLang="ko-KR" sz="2000" b="1">
                <a:latin typeface="Open Sans Light"/>
                <a:ea typeface="Open Sans Light"/>
                <a:cs typeface="Open Sans Light"/>
              </a:rPr>
              <a:t>)</a:t>
            </a:r>
            <a:r>
              <a:rPr lang="ko-KR" altLang="en-US" sz="2000" b="1">
                <a:latin typeface="Open Sans Light"/>
                <a:ea typeface="Open Sans Light"/>
                <a:cs typeface="Open Sans Light"/>
              </a:rPr>
              <a:t>여행 산업 활성화</a:t>
            </a:r>
          </a:p>
        </p:txBody>
      </p:sp>
      <p:sp>
        <p:nvSpPr>
          <p:cNvPr id="26" name="타원 24"/>
          <p:cNvSpPr/>
          <p:nvPr/>
        </p:nvSpPr>
        <p:spPr>
          <a:xfrm>
            <a:off x="11555565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4"/>
          <p:cNvSpPr/>
          <p:nvPr/>
        </p:nvSpPr>
        <p:spPr>
          <a:xfrm>
            <a:off x="11353858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4346" y="990904"/>
            <a:ext cx="4876190" cy="4876190"/>
          </a:xfrm>
          <a:prstGeom prst="rect">
            <a:avLst/>
          </a:prstGeom>
        </p:spPr>
      </p:pic>
      <p:sp>
        <p:nvSpPr>
          <p:cNvPr id="39" name="직사각형 3"/>
          <p:cNvSpPr/>
          <p:nvPr/>
        </p:nvSpPr>
        <p:spPr>
          <a:xfrm>
            <a:off x="1033966" y="3156494"/>
            <a:ext cx="3580891" cy="546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latin typeface="Open Sans Light"/>
                <a:ea typeface="Open Sans Light"/>
                <a:cs typeface="Open Sans Light"/>
              </a:rPr>
              <a:t>코로나 이후 위축된 소비 심리</a:t>
            </a:r>
          </a:p>
        </p:txBody>
      </p:sp>
      <p:sp>
        <p:nvSpPr>
          <p:cNvPr id="40" name="직사각형 3"/>
          <p:cNvSpPr/>
          <p:nvPr/>
        </p:nvSpPr>
        <p:spPr>
          <a:xfrm>
            <a:off x="1101200" y="4300594"/>
            <a:ext cx="3580892" cy="545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000" b="1">
                <a:latin typeface="Open Sans Light"/>
                <a:ea typeface="Open Sans Light"/>
                <a:cs typeface="Open Sans Light"/>
              </a:rPr>
              <a:t>지역 소상공인들과의 상생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타원 24"/>
          <p:cNvSpPr/>
          <p:nvPr/>
        </p:nvSpPr>
        <p:spPr>
          <a:xfrm>
            <a:off x="11152153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67123" y="305634"/>
            <a:ext cx="272017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endParaRPr lang="en-US" altLang="ko-KR" sz="2400">
              <a:solidFill>
                <a:schemeClr val="bg1"/>
              </a:solidFill>
              <a:latin typeface="Open Sans Extrabold"/>
              <a:ea typeface="Open Sans Extrabold"/>
              <a:cs typeface="Open Sans Extrabold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76596" y="2328177"/>
            <a:ext cx="8401778" cy="2861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700" b="1">
                <a:latin typeface="Open Sans Light"/>
                <a:ea typeface="Open Sans Light"/>
                <a:cs typeface="Open Sans Light"/>
              </a:rPr>
              <a:t>To travel happily, you must travel lightly</a:t>
            </a:r>
            <a:endParaRPr lang="en-US" altLang="ko-KR" sz="2200" b="1">
              <a:latin typeface="Open Sans Light"/>
              <a:ea typeface="Open Sans Light"/>
              <a:cs typeface="Open Sans Light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ko-KR" sz="2200" b="1">
                <a:latin typeface="Open Sans Light"/>
                <a:ea typeface="Open Sans Light"/>
                <a:cs typeface="Open Sans Light"/>
              </a:rPr>
              <a:t>-</a:t>
            </a:r>
            <a:r>
              <a:rPr lang="en-US" altLang="ko-KR" b="1">
                <a:latin typeface="Open Sans Light"/>
                <a:ea typeface="Open Sans Light"/>
                <a:cs typeface="Open Sans Light"/>
              </a:rPr>
              <a:t>Antoine Marie Jean-Baptiste Roger de Saint-Exupéry</a:t>
            </a:r>
          </a:p>
          <a:p>
            <a:pPr algn="ctr">
              <a:lnSpc>
                <a:spcPct val="150000"/>
              </a:lnSpc>
              <a:defRPr/>
            </a:pPr>
            <a:endParaRPr lang="en-US" altLang="ko-KR" b="1">
              <a:latin typeface="Open Sans Light"/>
              <a:ea typeface="Open Sans Light"/>
              <a:cs typeface="Open Sans Light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sz="2700" b="1">
                <a:latin typeface="Open Sans Light"/>
                <a:ea typeface="Open Sans Light"/>
                <a:cs typeface="Open Sans Light"/>
              </a:rPr>
              <a:t>행복하게 여행하려면</a:t>
            </a:r>
            <a:r>
              <a:rPr lang="en-US" altLang="ko-KR" sz="2700" b="1">
                <a:latin typeface="Open Sans Light"/>
                <a:ea typeface="Open Sans Light"/>
                <a:cs typeface="Open Sans Light"/>
              </a:rPr>
              <a:t>,</a:t>
            </a:r>
            <a:r>
              <a:rPr lang="ko-KR" altLang="en-US" sz="2700" b="1">
                <a:latin typeface="Open Sans Light"/>
                <a:ea typeface="Open Sans Light"/>
                <a:cs typeface="Open Sans Light"/>
              </a:rPr>
              <a:t> 가볍게 여행해야 한다</a:t>
            </a:r>
            <a:r>
              <a:rPr lang="en-US" altLang="ko-KR" sz="2700" b="1">
                <a:latin typeface="Open Sans Light"/>
                <a:ea typeface="Open Sans Light"/>
                <a:cs typeface="Open Sans Light"/>
              </a:rPr>
              <a:t>.</a:t>
            </a:r>
          </a:p>
          <a:p>
            <a:pPr algn="ctr">
              <a:lnSpc>
                <a:spcPct val="150000"/>
              </a:lnSpc>
              <a:defRPr/>
            </a:pPr>
            <a:r>
              <a:rPr lang="en-US" altLang="ko-KR" sz="2700" b="1">
                <a:latin typeface="Open Sans Light"/>
                <a:ea typeface="Open Sans Light"/>
                <a:cs typeface="Open Sans Light"/>
              </a:rPr>
              <a:t>-</a:t>
            </a:r>
            <a:r>
              <a:rPr lang="ko-KR" altLang="en-US" sz="2000" b="1">
                <a:latin typeface="Open Sans Light"/>
                <a:ea typeface="Open Sans Light"/>
                <a:cs typeface="Open Sans Light"/>
              </a:rPr>
              <a:t>생 떽쥐베리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910728" y="3625908"/>
            <a:ext cx="8096509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타원 24"/>
          <p:cNvSpPr/>
          <p:nvPr/>
        </p:nvSpPr>
        <p:spPr>
          <a:xfrm>
            <a:off x="11555565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4"/>
          <p:cNvSpPr/>
          <p:nvPr/>
        </p:nvSpPr>
        <p:spPr>
          <a:xfrm>
            <a:off x="11353858" y="24390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4"/>
          <p:cNvSpPr/>
          <p:nvPr/>
        </p:nvSpPr>
        <p:spPr>
          <a:xfrm>
            <a:off x="11786407" y="244830"/>
            <a:ext cx="147736" cy="1477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180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500" b="1" dirty="0" smtClean="0">
                <a:latin typeface="Open Sans Semibold"/>
                <a:ea typeface="Open Sans Semibold"/>
                <a:cs typeface="Open Sans Semibold"/>
              </a:rPr>
              <a:t>배경</a:t>
            </a:r>
            <a:r>
              <a:rPr lang="en-US" altLang="ko-KR" sz="5500" b="1" dirty="0" smtClean="0">
                <a:latin typeface="Open Sans Semibold"/>
                <a:ea typeface="Open Sans Semibold"/>
                <a:cs typeface="Open Sans Semibold"/>
              </a:rPr>
              <a:t>(Background)</a:t>
            </a:r>
            <a:endParaRPr lang="en-US" altLang="ko-KR" sz="5500" dirty="0">
              <a:solidFill>
                <a:schemeClr val="lt1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52312" y="3674457"/>
            <a:ext cx="6987941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/>
          <p:cNvGrpSpPr/>
          <p:nvPr/>
        </p:nvGrpSpPr>
        <p:grpSpPr>
          <a:xfrm>
            <a:off x="2852434" y="1268327"/>
            <a:ext cx="6487131" cy="4321346"/>
            <a:chOff x="3433483" y="1474988"/>
            <a:chExt cx="5638800" cy="3756238"/>
          </a:xfrm>
        </p:grpSpPr>
        <p:sp>
          <p:nvSpPr>
            <p:cNvPr id="4" name="자유형 3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3519055" y="2084256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3826435" y="4236329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8231773" y="4665549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845991" y="1719149"/>
              <a:ext cx="120073" cy="120073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7501468" y="5143182"/>
              <a:ext cx="495091" cy="88044"/>
              <a:chOff x="7501468" y="5331072"/>
              <a:chExt cx="495091" cy="88044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7924559" y="5347116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7818787" y="5343105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080661" y="1474988"/>
              <a:ext cx="283546" cy="80022"/>
              <a:chOff x="7501468" y="5331072"/>
              <a:chExt cx="283546" cy="80022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7713014" y="5339094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7607241" y="5335083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7501468" y="5331072"/>
                <a:ext cx="72000" cy="72000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1683833" y="2753036"/>
            <a:ext cx="7686283" cy="1351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35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      </a:t>
            </a:r>
            <a:r>
              <a:rPr lang="en-US" altLang="ko-KR" sz="40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Thank You</a:t>
            </a:r>
          </a:p>
          <a:p>
            <a:pPr lvl="0">
              <a:defRPr/>
            </a:pPr>
            <a:endParaRPr lang="en-US" altLang="ko-KR" sz="3000" b="1">
              <a:solidFill>
                <a:schemeClr val="lt1"/>
              </a:solidFill>
            </a:endParaRPr>
          </a:p>
          <a:p>
            <a:pPr lvl="0">
              <a:defRPr/>
            </a:pPr>
            <a:endParaRPr lang="ko-KR" altLang="en-US" sz="1300" b="1">
              <a:solidFill>
                <a:schemeClr val="lt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312027" y="5950418"/>
            <a:ext cx="2008887" cy="9075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b="1"/>
              <a:t>20141141</a:t>
            </a:r>
            <a:r>
              <a:rPr lang="ko-KR" altLang="en-US" b="1"/>
              <a:t> 황규준</a:t>
            </a:r>
          </a:p>
          <a:p>
            <a:pPr>
              <a:defRPr/>
            </a:pPr>
            <a:r>
              <a:rPr lang="en-US" altLang="ko-KR" b="1"/>
              <a:t>20151120</a:t>
            </a:r>
            <a:r>
              <a:rPr lang="ko-KR" altLang="en-US" b="1"/>
              <a:t> 정경석</a:t>
            </a:r>
          </a:p>
          <a:p>
            <a:pPr>
              <a:defRPr/>
            </a:pPr>
            <a:r>
              <a:rPr lang="en-US" altLang="ko-KR" b="1"/>
              <a:t>20171387</a:t>
            </a:r>
            <a:r>
              <a:rPr lang="ko-KR" altLang="en-US" b="1"/>
              <a:t> 이은호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11408" y="237139"/>
            <a:ext cx="3467102" cy="542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/>
              <a:t>쾌도난마</a:t>
            </a:r>
            <a:r>
              <a:rPr lang="en-US" altLang="ko-KR" sz="3000" b="1"/>
              <a:t>(</a:t>
            </a:r>
            <a:r>
              <a:rPr lang="zh-CN" altLang="ko-KR" sz="3000" b="1"/>
              <a:t>快刀亂麻</a:t>
            </a:r>
            <a:r>
              <a:rPr lang="en-US" altLang="ko-KR" sz="3000" b="1"/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4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4"/>
              <a:ext cx="5638800" cy="3218328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1" y="277099"/>
            <a:ext cx="979609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Open Sans Semibold"/>
                <a:ea typeface="Open Sans Semibold"/>
                <a:cs typeface="Open Sans Semibold"/>
              </a:rPr>
              <a:t>배경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1152153" y="243900"/>
            <a:ext cx="798842" cy="147736"/>
            <a:chOff x="10939502" y="179966"/>
            <a:chExt cx="1050432" cy="194265"/>
          </a:xfrm>
        </p:grpSpPr>
        <p:sp>
          <p:nvSpPr>
            <p:cNvPr id="23" name="타원 22"/>
            <p:cNvSpPr/>
            <p:nvPr/>
          </p:nvSpPr>
          <p:spPr>
            <a:xfrm>
              <a:off x="11510280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11224891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10939502" y="179966"/>
              <a:ext cx="194265" cy="19426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11795669" y="179966"/>
              <a:ext cx="194265" cy="19426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467123" y="305634"/>
            <a:ext cx="365806" cy="4449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1</a:t>
            </a:r>
            <a:endParaRPr lang="ko-KR" alt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1032895" y="3590925"/>
            <a:ext cx="6338125" cy="407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" indent="-85725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b="1">
                <a:latin typeface="Open Sans Light"/>
                <a:ea typeface="Open Sans Light"/>
                <a:cs typeface="Open Sans Light"/>
              </a:rPr>
              <a:t> </a:t>
            </a:r>
            <a:r>
              <a:rPr lang="ko-KR" altLang="en-US" sz="1400" b="1">
                <a:latin typeface="Open Sans Light"/>
                <a:ea typeface="Open Sans Light"/>
                <a:cs typeface="Open Sans Light"/>
              </a:rPr>
              <a:t>사람들의 여가시간 증가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69465" y="2576817"/>
            <a:ext cx="6866008" cy="774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3000" b="1">
                <a:latin typeface="Open Sans Light"/>
                <a:ea typeface="Open Sans Light"/>
                <a:cs typeface="Open Sans Light"/>
              </a:rPr>
              <a:t>워라밸</a:t>
            </a:r>
            <a:r>
              <a:rPr lang="en-US" altLang="ko-KR" sz="3000" b="1">
                <a:latin typeface="Open Sans Light"/>
                <a:ea typeface="Open Sans Light"/>
                <a:cs typeface="Open Sans Light"/>
              </a:rPr>
              <a:t>(Work &amp; Life Balance)</a:t>
            </a:r>
            <a:r>
              <a:rPr lang="ko-KR" altLang="en-US" sz="3000" b="1">
                <a:latin typeface="Open Sans Light"/>
                <a:ea typeface="Open Sans Light"/>
                <a:cs typeface="Open Sans Light"/>
              </a:rPr>
              <a:t>중요성</a:t>
            </a:r>
            <a:r>
              <a:rPr lang="en-US" altLang="ko-KR" b="1">
                <a:latin typeface="Open Sans Light"/>
                <a:ea typeface="Open Sans Light"/>
                <a:cs typeface="Open Sans Light"/>
              </a:rPr>
              <a:t> 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750481" y="3429000"/>
            <a:ext cx="642663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9" name="그림 102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rot="5400000">
            <a:off x="7489068" y="1916158"/>
            <a:ext cx="3769305" cy="247246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1665212" y="218111"/>
            <a:ext cx="326204" cy="82832"/>
            <a:chOff x="3596977" y="1268327"/>
            <a:chExt cx="326204" cy="82832"/>
          </a:xfrm>
        </p:grpSpPr>
        <p:sp>
          <p:nvSpPr>
            <p:cNvPr id="23" name="타원 22"/>
            <p:cNvSpPr/>
            <p:nvPr/>
          </p:nvSpPr>
          <p:spPr>
            <a:xfrm>
              <a:off x="3840349" y="1268327"/>
              <a:ext cx="82832" cy="828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718663" y="1268327"/>
              <a:ext cx="82832" cy="828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596977" y="1268327"/>
              <a:ext cx="82832" cy="828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277099"/>
            <a:ext cx="979608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Open Sans Semibold"/>
                <a:ea typeface="Open Sans Semibold"/>
                <a:cs typeface="Open Sans Semibold"/>
              </a:rPr>
              <a:t>배경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7756" y="369432"/>
            <a:ext cx="309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1</a:t>
            </a:r>
            <a:endParaRPr lang="ko-KR" altLang="en-US"/>
          </a:p>
        </p:txBody>
      </p:sp>
      <p:pic>
        <p:nvPicPr>
          <p:cNvPr id="27" name="그림 26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77670" y="1320131"/>
            <a:ext cx="6018329" cy="5044894"/>
          </a:xfrm>
          <a:prstGeom prst="rect">
            <a:avLst/>
          </a:prstGeom>
        </p:spPr>
      </p:pic>
      <p:pic>
        <p:nvPicPr>
          <p:cNvPr id="28" name="그림 27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6096000" y="3793290"/>
            <a:ext cx="5459222" cy="2515743"/>
          </a:xfrm>
          <a:prstGeom prst="rect">
            <a:avLst/>
          </a:prstGeom>
        </p:spPr>
      </p:pic>
      <p:pic>
        <p:nvPicPr>
          <p:cNvPr id="29" name="그림 28"/>
          <p:cNvPicPr/>
          <p:nvPr/>
        </p:nvPicPr>
        <p:blipFill rotWithShape="1">
          <a:blip r:embed="rId4">
            <a:lum/>
          </a:blip>
          <a:srcRect/>
          <a:stretch>
            <a:fillRect/>
          </a:stretch>
        </p:blipFill>
        <p:spPr>
          <a:xfrm>
            <a:off x="6096000" y="1461730"/>
            <a:ext cx="5400040" cy="221792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55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지역선택 </a:t>
            </a:r>
            <a:r>
              <a:rPr lang="en-US" altLang="ko-KR" sz="5500" b="1" dirty="0" smtClean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(Regional Selection</a:t>
            </a:r>
            <a:r>
              <a:rPr lang="en-US" altLang="ko-KR" sz="5500" b="1" dirty="0">
                <a:solidFill>
                  <a:prstClr val="black"/>
                </a:solidFill>
                <a:latin typeface="Open Sans Semibold"/>
                <a:ea typeface="Open Sans Semibold"/>
                <a:cs typeface="Open Sans Semibold"/>
              </a:rPr>
              <a:t>)</a:t>
            </a:r>
            <a:endParaRPr lang="en-US" altLang="ko-KR" sz="5500" dirty="0">
              <a:solidFill>
                <a:prstClr val="white"/>
              </a:solidFill>
              <a:latin typeface="Open Sans Semibold"/>
              <a:ea typeface="Open Sans Semibold"/>
              <a:cs typeface="Open Sans Semibold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252312" y="3674457"/>
            <a:ext cx="6987941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9315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9445" y="243900"/>
            <a:ext cx="892846" cy="620396"/>
            <a:chOff x="3433483" y="1542298"/>
            <a:chExt cx="5638800" cy="3558988"/>
          </a:xfrm>
        </p:grpSpPr>
        <p:sp>
          <p:nvSpPr>
            <p:cNvPr id="7" name="자유형 6"/>
            <p:cNvSpPr/>
            <p:nvPr/>
          </p:nvSpPr>
          <p:spPr>
            <a:xfrm>
              <a:off x="3433483" y="1631945"/>
              <a:ext cx="5638800" cy="3218329"/>
            </a:xfrm>
            <a:custGeom>
              <a:avLst/>
              <a:gdLst>
                <a:gd name="connsiteX0" fmla="*/ 0 w 5620871"/>
                <a:gd name="connsiteY0" fmla="*/ 600635 h 3218329"/>
                <a:gd name="connsiteX1" fmla="*/ 268941 w 5620871"/>
                <a:gd name="connsiteY1" fmla="*/ 2599765 h 3218329"/>
                <a:gd name="connsiteX2" fmla="*/ 4939553 w 5620871"/>
                <a:gd name="connsiteY2" fmla="*/ 3218329 h 3218329"/>
                <a:gd name="connsiteX3" fmla="*/ 5620871 w 5620871"/>
                <a:gd name="connsiteY3" fmla="*/ 0 h 3218329"/>
                <a:gd name="connsiteX4" fmla="*/ 0 w 5620871"/>
                <a:gd name="connsiteY4" fmla="*/ 600635 h 3218329"/>
                <a:gd name="connsiteX0" fmla="*/ 0 w 5638800"/>
                <a:gd name="connsiteY0" fmla="*/ 376517 h 3218329"/>
                <a:gd name="connsiteX1" fmla="*/ 286870 w 5638800"/>
                <a:gd name="connsiteY1" fmla="*/ 2599765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  <a:gd name="connsiteX0" fmla="*/ 0 w 5638800"/>
                <a:gd name="connsiteY0" fmla="*/ 376517 h 3218329"/>
                <a:gd name="connsiteX1" fmla="*/ 349623 w 5638800"/>
                <a:gd name="connsiteY1" fmla="*/ 2788024 h 3218329"/>
                <a:gd name="connsiteX2" fmla="*/ 4957482 w 5638800"/>
                <a:gd name="connsiteY2" fmla="*/ 3218329 h 3218329"/>
                <a:gd name="connsiteX3" fmla="*/ 5638800 w 5638800"/>
                <a:gd name="connsiteY3" fmla="*/ 0 h 3218329"/>
                <a:gd name="connsiteX4" fmla="*/ 0 w 5638800"/>
                <a:gd name="connsiteY4" fmla="*/ 376517 h 321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38800" h="3218329">
                  <a:moveTo>
                    <a:pt x="0" y="376517"/>
                  </a:moveTo>
                  <a:lnTo>
                    <a:pt x="349623" y="2788024"/>
                  </a:lnTo>
                  <a:lnTo>
                    <a:pt x="4957482" y="3218329"/>
                  </a:lnTo>
                  <a:lnTo>
                    <a:pt x="5638800" y="0"/>
                  </a:lnTo>
                  <a:lnTo>
                    <a:pt x="0" y="376517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자유형 7"/>
            <p:cNvSpPr/>
            <p:nvPr/>
          </p:nvSpPr>
          <p:spPr>
            <a:xfrm>
              <a:off x="4096871" y="1542298"/>
              <a:ext cx="4078941" cy="3558988"/>
            </a:xfrm>
            <a:custGeom>
              <a:avLst/>
              <a:gdLst>
                <a:gd name="connsiteX0" fmla="*/ 35858 w 4078941"/>
                <a:gd name="connsiteY0" fmla="*/ 618565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15153 w 4078941"/>
                <a:gd name="connsiteY5" fmla="*/ 2770094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13530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51011 w 4078941"/>
                <a:gd name="connsiteY5" fmla="*/ 2967318 h 3558988"/>
                <a:gd name="connsiteX0" fmla="*/ 45719 w 4078941"/>
                <a:gd name="connsiteY0" fmla="*/ 421341 h 3558988"/>
                <a:gd name="connsiteX1" fmla="*/ 0 w 4078941"/>
                <a:gd name="connsiteY1" fmla="*/ 89647 h 3558988"/>
                <a:gd name="connsiteX2" fmla="*/ 4078941 w 4078941"/>
                <a:gd name="connsiteY2" fmla="*/ 0 h 3558988"/>
                <a:gd name="connsiteX3" fmla="*/ 3881717 w 4078941"/>
                <a:gd name="connsiteY3" fmla="*/ 3558988 h 3558988"/>
                <a:gd name="connsiteX4" fmla="*/ 277905 w 4078941"/>
                <a:gd name="connsiteY4" fmla="*/ 3424518 h 3558988"/>
                <a:gd name="connsiteX5" fmla="*/ 242046 w 4078941"/>
                <a:gd name="connsiteY5" fmla="*/ 2958353 h 3558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8941" h="3558988">
                  <a:moveTo>
                    <a:pt x="45719" y="421341"/>
                  </a:moveTo>
                  <a:lnTo>
                    <a:pt x="0" y="89647"/>
                  </a:lnTo>
                  <a:lnTo>
                    <a:pt x="4078941" y="0"/>
                  </a:lnTo>
                  <a:lnTo>
                    <a:pt x="3881717" y="3558988"/>
                  </a:lnTo>
                  <a:lnTo>
                    <a:pt x="277905" y="3424518"/>
                  </a:lnTo>
                  <a:lnTo>
                    <a:pt x="242046" y="2958353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1665212" y="218111"/>
            <a:ext cx="326204" cy="82832"/>
            <a:chOff x="3596977" y="1268327"/>
            <a:chExt cx="326204" cy="82832"/>
          </a:xfrm>
        </p:grpSpPr>
        <p:sp>
          <p:nvSpPr>
            <p:cNvPr id="23" name="타원 22"/>
            <p:cNvSpPr/>
            <p:nvPr/>
          </p:nvSpPr>
          <p:spPr>
            <a:xfrm>
              <a:off x="3840349" y="1268327"/>
              <a:ext cx="82832" cy="828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3718663" y="1268327"/>
              <a:ext cx="82832" cy="828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3596977" y="1268327"/>
              <a:ext cx="82832" cy="828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07332" y="277099"/>
            <a:ext cx="1760658" cy="56872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>
                <a:latin typeface="Open Sans Semibold"/>
                <a:ea typeface="Open Sans Semibold"/>
                <a:cs typeface="Open Sans Semibold"/>
              </a:rPr>
              <a:t>지역선택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7756" y="369432"/>
            <a:ext cx="309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rPr>
              <a:t>1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6593" y="1819241"/>
            <a:ext cx="9898814" cy="321951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36511"/>
            <a:ext cx="12192000" cy="1347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5500" dirty="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</a:rPr>
              <a:t>Second Contents</a:t>
            </a:r>
          </a:p>
        </p:txBody>
      </p:sp>
      <p:cxnSp>
        <p:nvCxnSpPr>
          <p:cNvPr id="4" name="직선 연결선 3"/>
          <p:cNvCxnSpPr/>
          <p:nvPr/>
        </p:nvCxnSpPr>
        <p:spPr>
          <a:xfrm>
            <a:off x="3408616" y="3674457"/>
            <a:ext cx="5430702" cy="0"/>
          </a:xfrm>
          <a:prstGeom prst="line">
            <a:avLst/>
          </a:prstGeom>
          <a:ln w="19050">
            <a:solidFill>
              <a:srgbClr val="67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이등변 삼각형 5"/>
          <p:cNvSpPr/>
          <p:nvPr/>
        </p:nvSpPr>
        <p:spPr>
          <a:xfrm rot="18869868">
            <a:off x="-972719" y="-209953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이등변 삼각형 6"/>
          <p:cNvSpPr/>
          <p:nvPr/>
        </p:nvSpPr>
        <p:spPr>
          <a:xfrm rot="8070000">
            <a:off x="10213836" y="5583225"/>
            <a:ext cx="2919132" cy="1500760"/>
          </a:xfrm>
          <a:prstGeom prst="triangle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422</Words>
  <Application>Microsoft Office PowerPoint</Application>
  <PresentationFormat>사용자 지정</PresentationFormat>
  <Paragraphs>143</Paragraphs>
  <Slides>40</Slides>
  <Notes>16</Notes>
  <HiddenSlides>0</HiddenSlides>
  <MMClips>0</MMClips>
  <ScaleCrop>false</ScaleCrop>
  <HeadingPairs>
    <vt:vector size="4" baseType="variant">
      <vt:variant>
        <vt:lpstr>테마</vt:lpstr>
      </vt:variant>
      <vt:variant>
        <vt:i4>8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Office 테마</vt:lpstr>
      <vt:lpstr>1_Office 테마</vt:lpstr>
      <vt:lpstr>2_Office 테마</vt:lpstr>
      <vt:lpstr>3_Office 테마</vt:lpstr>
      <vt:lpstr>4_Office 테마</vt:lpstr>
      <vt:lpstr>5_Office 테마</vt:lpstr>
      <vt:lpstr>7_Office 테마</vt:lpstr>
      <vt:lpstr>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Bella</dc:creator>
  <cp:lastModifiedBy>황규준</cp:lastModifiedBy>
  <cp:revision>77</cp:revision>
  <dcterms:created xsi:type="dcterms:W3CDTF">2018-01-15T00:40:39Z</dcterms:created>
  <dcterms:modified xsi:type="dcterms:W3CDTF">2020-06-11T11:12:07Z</dcterms:modified>
  <cp:version>1000.0000.01</cp:version>
</cp:coreProperties>
</file>